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4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5A0AE7-4AD7-45FF-9BB1-1A8FDFB2FF06}" v="24" dt="2024-02-25T22:36:09.8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407" autoAdjust="0"/>
  </p:normalViewPr>
  <p:slideViewPr>
    <p:cSldViewPr snapToGrid="0">
      <p:cViewPr varScale="1">
        <p:scale>
          <a:sx n="80" d="100"/>
          <a:sy n="80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84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5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9440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75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0498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23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7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4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85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4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7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1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74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21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4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8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85D9-DCC7-DD2E-3C61-7F6F9BC91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695" y="2404531"/>
            <a:ext cx="8950488" cy="164630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PE 1 4.5 Creating and Organizing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24C41-45F0-3135-28A9-39F42FFBD5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Programming Logic</a:t>
            </a:r>
          </a:p>
          <a:p>
            <a:endParaRPr lang="en-US" dirty="0"/>
          </a:p>
        </p:txBody>
      </p:sp>
      <p:sp>
        <p:nvSpPr>
          <p:cNvPr id="4" name="Freeform 5" descr="McHenry County College Logo">
            <a:extLst>
              <a:ext uri="{FF2B5EF4-FFF2-40B4-BE49-F238E27FC236}">
                <a16:creationId xmlns:a16="http://schemas.microsoft.com/office/drawing/2014/main" id="{E4981E2D-30B6-49ED-808B-E02A9238FC82}"/>
              </a:ext>
            </a:extLst>
          </p:cNvPr>
          <p:cNvSpPr/>
          <p:nvPr/>
        </p:nvSpPr>
        <p:spPr>
          <a:xfrm>
            <a:off x="1734445" y="543896"/>
            <a:ext cx="5092988" cy="1860638"/>
          </a:xfrm>
          <a:custGeom>
            <a:avLst/>
            <a:gdLst/>
            <a:ahLst/>
            <a:cxnLst/>
            <a:rect l="l" t="t" r="r" b="b"/>
            <a:pathLst>
              <a:path w="5092988" h="1860638">
                <a:moveTo>
                  <a:pt x="0" y="0"/>
                </a:moveTo>
                <a:lnTo>
                  <a:pt x="5092989" y="0"/>
                </a:lnTo>
                <a:lnTo>
                  <a:pt x="5092989" y="1860639"/>
                </a:lnTo>
                <a:lnTo>
                  <a:pt x="0" y="1860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909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9D19F-177E-9332-A271-74E62BEC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117" y="419894"/>
            <a:ext cx="458472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Organizing with Functions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49582-1CB4-07FE-C2B5-77C761CDF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Everything in your code EXCEPT global variables, and a comment explaining the program purpose should be in functions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Each function needs at least 1 comment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Main should be used in every program to organize other functions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Main should be the last function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Don’t forget to call main</a:t>
            </a:r>
          </a:p>
        </p:txBody>
      </p:sp>
      <p:pic>
        <p:nvPicPr>
          <p:cNvPr id="5" name="Picture 4" descr="A cartoon duck wearing sunglasses and a hat riding a skateboard&#10;&#10;Description automatically generated">
            <a:extLst>
              <a:ext uri="{FF2B5EF4-FFF2-40B4-BE49-F238E27FC236}">
                <a16:creationId xmlns:a16="http://schemas.microsoft.com/office/drawing/2014/main" id="{BB81F3A5-DC6F-D4C1-AF9E-1FB218EEB3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23" b="98047" l="7422" r="90430">
                        <a14:foregroundMark x1="24023" y1="36133" x2="18457" y2="39453"/>
                        <a14:foregroundMark x1="63867" y1="6348" x2="60352" y2="10547"/>
                        <a14:foregroundMark x1="73535" y1="7324" x2="76563" y2="9277"/>
                        <a14:foregroundMark x1="76660" y1="5957" x2="76855" y2="7910"/>
                        <a14:foregroundMark x1="75684" y1="4395" x2="75684" y2="4395"/>
                        <a14:foregroundMark x1="79297" y1="5957" x2="74609" y2="3320"/>
                        <a14:foregroundMark x1="87207" y1="58105" x2="90527" y2="65430"/>
                        <a14:foregroundMark x1="90527" y1="65430" x2="90527" y2="66113"/>
                        <a14:foregroundMark x1="69824" y1="80371" x2="73145" y2="83496"/>
                        <a14:foregroundMark x1="74805" y1="92969" x2="60059" y2="92090"/>
                        <a14:foregroundMark x1="42090" y1="96680" x2="27148" y2="98047"/>
                        <a14:foregroundMark x1="27148" y1="98047" x2="24902" y2="97168"/>
                        <a14:foregroundMark x1="22461" y1="84570" x2="12500" y2="80566"/>
                        <a14:foregroundMark x1="14746" y1="83691" x2="7715" y2="79785"/>
                        <a14:foregroundMark x1="7715" y1="79785" x2="7422" y2="79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71" r="5163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27" name="Isosceles Triangle 126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5404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rtoon duck sitting at a computer desk wearing headphones&#10;&#10;Description automatically generated">
            <a:extLst>
              <a:ext uri="{FF2B5EF4-FFF2-40B4-BE49-F238E27FC236}">
                <a16:creationId xmlns:a16="http://schemas.microsoft.com/office/drawing/2014/main" id="{FA911A2B-4970-312D-E9BB-C85635B5F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6" r="-2" b="2855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46A8D-B4ED-62A3-71F6-4EF35876D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kern="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 Functions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2DE79-49A9-561A-34BD-41187BDD4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 organizes the functions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kern="0" dirty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functions should only accomplish 1 task each:</a:t>
            </a:r>
          </a:p>
          <a:p>
            <a:pPr marL="400050" lvl="1">
              <a:spcBef>
                <a:spcPts val="0"/>
              </a:spcBef>
              <a:spcAft>
                <a:spcPts val="800"/>
              </a:spcAft>
            </a:pPr>
            <a:r>
              <a:rPr lang="en-US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 information </a:t>
            </a:r>
          </a:p>
          <a:p>
            <a:pPr marL="400050" lvl="1">
              <a:spcBef>
                <a:spcPts val="0"/>
              </a:spcBef>
              <a:spcAft>
                <a:spcPts val="800"/>
              </a:spcAft>
            </a:pPr>
            <a:r>
              <a:rPr lang="en-US" kern="0" dirty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Calculate</a:t>
            </a:r>
          </a:p>
          <a:p>
            <a:pPr marL="400050" lvl="1">
              <a:spcBef>
                <a:spcPts val="0"/>
              </a:spcBef>
              <a:spcAft>
                <a:spcPts val="800"/>
              </a:spcAft>
            </a:pPr>
            <a:r>
              <a:rPr lang="en-US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</a:p>
          <a:p>
            <a:pPr marL="0">
              <a:spcBef>
                <a:spcPts val="0"/>
              </a:spcBef>
              <a:spcAft>
                <a:spcPts val="800"/>
              </a:spcAft>
            </a:pPr>
            <a:r>
              <a:rPr lang="en-US" kern="0" dirty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makes them reusable and better organizes your code</a:t>
            </a:r>
            <a:endParaRPr lang="en-US" kern="1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656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0431-04F3-591E-7186-B835C8D8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Best Practices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21731-EB3B-FB3D-1115-0CB5266DC19D}"/>
              </a:ext>
            </a:extLst>
          </p:cNvPr>
          <p:cNvSpPr txBox="1"/>
          <p:nvPr/>
        </p:nvSpPr>
        <p:spPr>
          <a:xfrm>
            <a:off x="5209563" y="2160589"/>
            <a:ext cx="40644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effectLst/>
              </a:rPr>
              <a:t>Best Practices</a:t>
            </a:r>
          </a:p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effectLst/>
              </a:rPr>
              <a:t>Use meaningful names</a:t>
            </a:r>
          </a:p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effectLst/>
              </a:rPr>
              <a:t>Pass variables, don’t use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effectLst/>
              </a:rPr>
              <a:t>globals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effectLst/>
              </a:rPr>
              <a:t> except for constants</a:t>
            </a:r>
          </a:p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effectLst/>
              </a:rPr>
              <a:t>Organize well</a:t>
            </a:r>
          </a:p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Document each function with at least one comment</a:t>
            </a:r>
          </a:p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effectLst/>
              </a:rPr>
              <a:t>Avoid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shadow errors!! (using a function name and a variable name that are the same)</a:t>
            </a:r>
            <a:endParaRPr lang="en-US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5" name="Picture 4" descr="Cartoon duck wearing purple jacket and glasses sitting at a desk with a computer&#10;&#10;Description automatically generated">
            <a:extLst>
              <a:ext uri="{FF2B5EF4-FFF2-40B4-BE49-F238E27FC236}">
                <a16:creationId xmlns:a16="http://schemas.microsoft.com/office/drawing/2014/main" id="{29D1D2B2-0343-2C1E-62B3-6C1C26F90D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0" r="10483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AEE5D-B64A-CBA2-C78C-96B1DBE60693}"/>
              </a:ext>
            </a:extLst>
          </p:cNvPr>
          <p:cNvSpPr txBox="1"/>
          <p:nvPr/>
        </p:nvSpPr>
        <p:spPr>
          <a:xfrm>
            <a:off x="677334" y="2160589"/>
            <a:ext cx="5418666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9" name="AutoShape 2" descr="index numbers for days of week 0-6">
            <a:extLst>
              <a:ext uri="{FF2B5EF4-FFF2-40B4-BE49-F238E27FC236}">
                <a16:creationId xmlns:a16="http://schemas.microsoft.com/office/drawing/2014/main" id="{9F9EA6B9-4B9D-BF5F-C39A-E1933ED033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1675" y="2657475"/>
            <a:ext cx="82486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4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toon duck characters in a cartoon&#10;&#10;Description automatically generated">
            <a:extLst>
              <a:ext uri="{FF2B5EF4-FFF2-40B4-BE49-F238E27FC236}">
                <a16:creationId xmlns:a16="http://schemas.microsoft.com/office/drawing/2014/main" id="{45209E77-1095-6A29-0609-F7D258C9E4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" r="-2" b="12063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0F1B84-7F98-3E63-181F-41C8DA038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Recursive calls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DD13F0D-5918-BCE2-3050-D666556D5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 function that calls itself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Not needed, but can be useful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Tested on certification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Can pass variables to itself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It is a special loop, like a while needs a condition to end or will enter an infinite loop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Infinite loop = stack overflow errors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83803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D7FF3-7695-975F-CA47-63A3EBA81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code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852B6EC-51C9-A1B2-2D0A-15D4855098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2798" y="1356175"/>
            <a:ext cx="10134762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Unicode MS"/>
                <a:ea typeface="Calibri" panose="020F0502020204030204" pitchFamily="34" charset="0"/>
                <a:cs typeface="Courier New" panose="02070309020205020404" pitchFamily="49" charset="0"/>
              </a:rPr>
              <a:t>def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Unicode MS"/>
                <a:ea typeface="Calibri" panose="020F0502020204030204" pitchFamily="34" charset="0"/>
                <a:cs typeface="Courier New" panose="02070309020205020404" pitchFamily="49" charset="0"/>
              </a:rPr>
              <a:t>double_penny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Unicode MS"/>
                <a:ea typeface="Calibri" panose="020F0502020204030204" pitchFamily="34" charset="0"/>
                <a:cs typeface="Courier New" panose="02070309020205020404" pitchFamily="49" charset="0"/>
              </a:rPr>
              <a:t>(days, amount=0.01):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Unicode MS"/>
                <a:ea typeface="Calibri" panose="020F0502020204030204" pitchFamily="34" charset="0"/>
                <a:cs typeface="Courier New" panose="02070309020205020404" pitchFamily="49" charset="0"/>
              </a:rPr>
              <a:t>    if days == 1: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Unicode MS"/>
                <a:ea typeface="Calibri" panose="020F0502020204030204" pitchFamily="34" charset="0"/>
                <a:cs typeface="Courier New" panose="02070309020205020404" pitchFamily="49" charset="0"/>
              </a:rPr>
              <a:t>        return amount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Unicode MS"/>
                <a:ea typeface="Calibri" panose="020F0502020204030204" pitchFamily="34" charset="0"/>
                <a:cs typeface="Courier New" panose="02070309020205020404" pitchFamily="49" charset="0"/>
              </a:rPr>
              <a:t>    else: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Unicode MS"/>
                <a:ea typeface="Calibri" panose="020F0502020204030204" pitchFamily="34" charset="0"/>
                <a:cs typeface="Courier New" panose="02070309020205020404" pitchFamily="49" charset="0"/>
              </a:rPr>
              <a:t>        return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Unicode MS"/>
                <a:ea typeface="Calibri" panose="020F0502020204030204" pitchFamily="34" charset="0"/>
                <a:cs typeface="Courier New" panose="02070309020205020404" pitchFamily="49" charset="0"/>
              </a:rPr>
              <a:t>double_penny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Unicode MS"/>
                <a:ea typeface="Calibri" panose="020F0502020204030204" pitchFamily="34" charset="0"/>
                <a:cs typeface="Courier New" panose="02070309020205020404" pitchFamily="49" charset="0"/>
              </a:rPr>
              <a:t>(days - 1, amount * 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Unicode MS"/>
                <a:ea typeface="Calibri" panose="020F0502020204030204" pitchFamily="34" charset="0"/>
                <a:cs typeface="Courier New" panose="02070309020205020404" pitchFamily="49" charset="0"/>
              </a:rPr>
              <a:t>def main():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Unicode MS"/>
                <a:ea typeface="Calibri" panose="020F0502020204030204" pitchFamily="34" charset="0"/>
                <a:cs typeface="Courier New" panose="02070309020205020404" pitchFamily="49" charset="0"/>
              </a:rPr>
              <a:t>     days = int(input("Enter the number of days: "))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Unicode MS"/>
                <a:ea typeface="Calibri" panose="020F0502020204030204" pitchFamily="34" charset="0"/>
                <a:cs typeface="Courier New" panose="02070309020205020404" pitchFamily="49" charset="0"/>
              </a:rPr>
              <a:t>    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Unicode MS"/>
                <a:ea typeface="Calibri" panose="020F0502020204030204" pitchFamily="34" charset="0"/>
                <a:cs typeface="Courier New" panose="02070309020205020404" pitchFamily="49" charset="0"/>
              </a:rPr>
              <a:t>total_amount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Unicode MS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Unicode MS"/>
                <a:ea typeface="Calibri" panose="020F0502020204030204" pitchFamily="34" charset="0"/>
                <a:cs typeface="Courier New" panose="02070309020205020404" pitchFamily="49" charset="0"/>
              </a:rPr>
              <a:t>double_penny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Unicode MS"/>
                <a:ea typeface="Calibri" panose="020F0502020204030204" pitchFamily="34" charset="0"/>
                <a:cs typeface="Courier New" panose="02070309020205020404" pitchFamily="49" charset="0"/>
              </a:rPr>
              <a:t>(days)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Unicode MS"/>
                <a:ea typeface="Calibri" panose="020F0502020204030204" pitchFamily="34" charset="0"/>
                <a:cs typeface="Courier New" panose="02070309020205020404" pitchFamily="49" charset="0"/>
              </a:rPr>
              <a:t>     print(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Unicode MS"/>
                <a:ea typeface="Calibri" panose="020F0502020204030204" pitchFamily="34" charset="0"/>
                <a:cs typeface="Courier New" panose="02070309020205020404" pitchFamily="49" charset="0"/>
              </a:rPr>
              <a:t>f"Total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Unicode MS"/>
                <a:ea typeface="Calibri" panose="020F0502020204030204" pitchFamily="34" charset="0"/>
                <a:cs typeface="Courier New" panose="02070309020205020404" pitchFamily="49" charset="0"/>
              </a:rPr>
              <a:t> amount after {days} days: ${total_amount:,.2f}")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 Unicode MS"/>
                <a:ea typeface="Calibri" panose="020F0502020204030204" pitchFamily="34" charset="0"/>
                <a:cs typeface="Courier New" panose="02070309020205020404" pitchFamily="49" charset="0"/>
              </a:rPr>
              <a:t>main()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8779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2">
      <a:dk1>
        <a:srgbClr val="4B3190"/>
      </a:dk1>
      <a:lt1>
        <a:sysClr val="window" lastClr="FFFFFF"/>
      </a:lt1>
      <a:dk2>
        <a:srgbClr val="AF282E"/>
      </a:dk2>
      <a:lt2>
        <a:srgbClr val="EBEBEB"/>
      </a:lt2>
      <a:accent1>
        <a:srgbClr val="4B3190"/>
      </a:accent1>
      <a:accent2>
        <a:srgbClr val="FDBB30"/>
      </a:accent2>
      <a:accent3>
        <a:srgbClr val="00B0C7"/>
      </a:accent3>
      <a:accent4>
        <a:srgbClr val="74B843"/>
      </a:accent4>
      <a:accent5>
        <a:srgbClr val="82F0FF"/>
      </a:accent5>
      <a:accent6>
        <a:srgbClr val="8A71CE"/>
      </a:accent6>
      <a:hlink>
        <a:srgbClr val="00B0C7"/>
      </a:hlink>
      <a:folHlink>
        <a:srgbClr val="89A1B4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405</TotalTime>
  <Words>270</Words>
  <Application>Microsoft Office PowerPoint</Application>
  <PresentationFormat>Widescreen</PresentationFormat>
  <Paragraphs>41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Arial Unicode MS</vt:lpstr>
      <vt:lpstr>Calibri</vt:lpstr>
      <vt:lpstr>Lato</vt:lpstr>
      <vt:lpstr>Trebuchet MS</vt:lpstr>
      <vt:lpstr>Wingdings 3</vt:lpstr>
      <vt:lpstr>Facet</vt:lpstr>
      <vt:lpstr>PE 1 4.5 Creating and Organizing Functions</vt:lpstr>
      <vt:lpstr>Organizing with Functions </vt:lpstr>
      <vt:lpstr>Using Functions</vt:lpstr>
      <vt:lpstr>Best Practices</vt:lpstr>
      <vt:lpstr>Recursive calls</vt:lpstr>
      <vt:lpstr>Sample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Comments</dc:title>
  <dc:creator>Meri Kasprak</dc:creator>
  <cp:lastModifiedBy>Meredith Engel</cp:lastModifiedBy>
  <cp:revision>39</cp:revision>
  <dcterms:created xsi:type="dcterms:W3CDTF">2023-10-29T22:11:05Z</dcterms:created>
  <dcterms:modified xsi:type="dcterms:W3CDTF">2024-02-25T22:37:05Z</dcterms:modified>
</cp:coreProperties>
</file>